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6" r:id="rId12"/>
    <p:sldId id="267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F66FD74-17A7-48F8-BEC7-A20ADA6B3CBD}">
  <a:tblStyle styleId="{7F66FD74-17A7-48F8-BEC7-A20ADA6B3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8" autoAdjust="0"/>
  </p:normalViewPr>
  <p:slideViewPr>
    <p:cSldViewPr snapToGrid="0">
      <p:cViewPr>
        <p:scale>
          <a:sx n="156" d="100"/>
          <a:sy n="156" d="100"/>
        </p:scale>
        <p:origin x="-324" y="-72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019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67729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Finance 2024-10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01964"/>
          </a:xfrm>
        </p:spPr>
        <p:txBody>
          <a:bodyPr/>
          <a:lstStyle/>
          <a:p>
            <a:r>
              <a:rPr lang="ru-RU" dirty="0" smtClean="0"/>
              <a:t>Подходы к улучшению алгоритма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4454" y="920501"/>
            <a:ext cx="8393514" cy="3416400"/>
          </a:xfrm>
        </p:spPr>
        <p:txBody>
          <a:bodyPr/>
          <a:lstStyle/>
          <a:p>
            <a:r>
              <a:rPr lang="ru-RU" dirty="0" smtClean="0"/>
              <a:t>Включение в одновременную обработку данных от нескольких инструментов, что позволит учесть </a:t>
            </a:r>
            <a:r>
              <a:rPr lang="ru-RU" dirty="0" err="1" smtClean="0"/>
              <a:t>переток</a:t>
            </a:r>
            <a:r>
              <a:rPr lang="ru-RU" dirty="0" smtClean="0"/>
              <a:t> средств на рынке от одних активов в другие;</a:t>
            </a:r>
          </a:p>
          <a:p>
            <a:r>
              <a:rPr lang="ru-RU" dirty="0" smtClean="0"/>
              <a:t>Увеличение эффективности работы методов нормировки входных данных;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08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466781335"/>
              </p:ext>
            </p:extLst>
          </p:nvPr>
        </p:nvGraphicFramePr>
        <p:xfrm>
          <a:off x="391668" y="932017"/>
          <a:ext cx="8417052" cy="3911977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569072"/>
                <a:gridCol w="7847980"/>
              </a:tblGrid>
              <a:tr h="1053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Стратегия со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«стандартным» подходом показывает не самую лучшую эффективность работы. Кроме того, её достаточно сложно обучить, т. к. она требует достаточно больших вычислительных затрат.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959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Оригинальная стратегия показывает не худшие результаты, но при этом значительно легче в обучении.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Кроме того, она экономически более выгодна в эксплуатации.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48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Оригинальную стратегию значительно проще масштабировать на обработку сразу нескольких инструментов,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повышает её потенциал для дальнейшего эффективного использования</a:t>
                      </a:r>
                      <a:r>
                        <a:rPr lang="en-US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всех факторов, действующих на рынке.</a:t>
                      </a:r>
                      <a:endParaRPr sz="1600" b="1" dirty="0">
                        <a:solidFill>
                          <a:srgbClr val="700C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59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625923" y="386649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Лобанов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625923" y="4227561"/>
            <a:ext cx="361079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в инвестиционной компании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6" y="2604605"/>
            <a:ext cx="1063150" cy="11035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25797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7053404" cy="56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55353801"/>
              </p:ext>
            </p:extLst>
          </p:nvPr>
        </p:nvGraphicFramePr>
        <p:xfrm>
          <a:off x="513588" y="1034907"/>
          <a:ext cx="7239000" cy="3451749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стратегию со «стандартным» подходом на основе ансамбля 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моделей. 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стратегию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торговли на фондовом рынке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более простых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алгоритмов, которые не требуют значительных вычислительных затрат.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эффективность работы стратегии, выявить её недостатки и наметить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пути улучшения результатов 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её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работы.</a:t>
                      </a:r>
                      <a:endParaRPr lang="ru-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робота для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подключения стратегии к брокеру и работе через него на российском фондовом рынке.</a:t>
                      </a:r>
                      <a:endParaRPr lang="en-US" sz="14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8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10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4194605497"/>
              </p:ext>
            </p:extLst>
          </p:nvPr>
        </p:nvGraphicFramePr>
        <p:xfrm>
          <a:off x="562356" y="1080911"/>
          <a:ext cx="7239000" cy="231633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Языки программирования: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C#;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Qlua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Qpile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SQL;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Базы</a:t>
                      </a:r>
                      <a:r>
                        <a:rPr lang="ru-RU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данных: 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SQL Server;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JetBrains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PyCharm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Colab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Microsoft </a:t>
                      </a:r>
                      <a:r>
                        <a:rPr lang="en-US" sz="1600" b="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 Studio;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MOEX ISS API;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Finam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Connection;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QUIK;</a:t>
                      </a:r>
                      <a:endParaRPr sz="1600" b="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202708"/>
            <a:ext cx="8520600" cy="54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24146"/>
              </p:ext>
            </p:extLst>
          </p:nvPr>
        </p:nvGraphicFramePr>
        <p:xfrm>
          <a:off x="599871" y="1054608"/>
          <a:ext cx="7946721" cy="372155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="" xmlns:a16="http://schemas.microsoft.com/office/drawing/2014/main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="" xmlns:a16="http://schemas.microsoft.com/office/drawing/2014/main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="" xmlns:a16="http://schemas.microsoft.com/office/drawing/2014/main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="" xmlns:a16="http://schemas.microsoft.com/office/drawing/2014/main" val="1669210430"/>
                    </a:ext>
                  </a:extLst>
                </a:gridCol>
                <a:gridCol w="804672"/>
                <a:gridCol w="883920"/>
                <a:gridCol w="822960"/>
                <a:gridCol w="981456"/>
                <a:gridCol w="926592"/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Фактор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GAZP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15.6</a:t>
                      </a:r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1938015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LKOH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-8.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-13.8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-0.44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2087002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RTKM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-8.0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-41.0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-0.1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10350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MAGN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-15.1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9870632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GMKN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-18.1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-26.6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-0.99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NVTK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-3.8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AFLT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Google Shape;242;p54"/>
          <p:cNvSpPr txBox="1">
            <a:spLocks/>
          </p:cNvSpPr>
          <p:nvPr/>
        </p:nvSpPr>
        <p:spPr>
          <a:xfrm>
            <a:off x="574632" y="719328"/>
            <a:ext cx="816093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000" i="1" dirty="0" smtClean="0"/>
              <a:t>Для дневного </a:t>
            </a:r>
            <a:r>
              <a:rPr lang="ru-RU" sz="1000" i="1" dirty="0" err="1" smtClean="0"/>
              <a:t>таймфрейма</a:t>
            </a:r>
            <a:r>
              <a:rPr lang="ru-RU" sz="1000" i="1" dirty="0" smtClean="0"/>
              <a:t> за 250 торговых дней на 18.04.2025 при комиссии брокера 0.</a:t>
            </a:r>
            <a:r>
              <a:rPr lang="en-US" sz="1000" i="1" dirty="0" smtClean="0"/>
              <a:t>05</a:t>
            </a:r>
            <a:r>
              <a:rPr lang="ru-RU" sz="1000" i="1" dirty="0" smtClean="0"/>
              <a:t>%</a:t>
            </a:r>
            <a:endParaRPr lang="ru-RU" sz="1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352028"/>
          </a:xfrm>
        </p:spPr>
        <p:txBody>
          <a:bodyPr/>
          <a:lstStyle/>
          <a:p>
            <a:r>
              <a:rPr lang="ru-RU" sz="1000" i="1" dirty="0"/>
              <a:t>Для </a:t>
            </a:r>
            <a:r>
              <a:rPr lang="ru-RU" sz="1000" i="1" dirty="0" smtClean="0"/>
              <a:t>часового </a:t>
            </a:r>
            <a:r>
              <a:rPr lang="ru-RU" sz="1000" i="1" dirty="0" err="1"/>
              <a:t>таймфрейма</a:t>
            </a:r>
            <a:r>
              <a:rPr lang="ru-RU" sz="1000" i="1" dirty="0"/>
              <a:t> за 250 торговых дней на 18.04.2025 при комиссии брокера 0.</a:t>
            </a:r>
            <a:r>
              <a:rPr lang="en-US" sz="1000" i="1" dirty="0"/>
              <a:t>05</a:t>
            </a:r>
            <a:r>
              <a:rPr lang="ru-RU" sz="1000" i="1" dirty="0"/>
              <a:t>%</a:t>
            </a:r>
            <a:br>
              <a:rPr lang="ru-RU" sz="1000" i="1" dirty="0"/>
            </a:br>
            <a:endParaRPr lang="ru-RU" sz="1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15142"/>
              </p:ext>
            </p:extLst>
          </p:nvPr>
        </p:nvGraphicFramePr>
        <p:xfrm>
          <a:off x="575487" y="627888"/>
          <a:ext cx="7946721" cy="10900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="" xmlns:a16="http://schemas.microsoft.com/office/drawing/2014/main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="" xmlns:a16="http://schemas.microsoft.com/office/drawing/2014/main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="" xmlns:a16="http://schemas.microsoft.com/office/drawing/2014/main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="" xmlns:a16="http://schemas.microsoft.com/office/drawing/2014/main" val="1669210430"/>
                    </a:ext>
                  </a:extLst>
                </a:gridCol>
                <a:gridCol w="804672"/>
                <a:gridCol w="883920"/>
                <a:gridCol w="822960"/>
                <a:gridCol w="981456"/>
                <a:gridCol w="926592"/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Фактор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-48.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1370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GAZP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-59.9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1938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9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59292"/>
          </a:xfrm>
        </p:spPr>
        <p:txBody>
          <a:bodyPr/>
          <a:lstStyle/>
          <a:p>
            <a:r>
              <a:rPr lang="ru-RU" dirty="0" smtClean="0"/>
              <a:t>Схема</a:t>
            </a:r>
            <a:r>
              <a:rPr lang="en-US" dirty="0" smtClean="0"/>
              <a:t> </a:t>
            </a:r>
            <a:r>
              <a:rPr lang="ru-RU" dirty="0" smtClean="0"/>
              <a:t>вероятностного </a:t>
            </a:r>
            <a:r>
              <a:rPr lang="ru-RU" dirty="0" smtClean="0"/>
              <a:t>алгоритма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1" y="1253991"/>
            <a:ext cx="621846" cy="621846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1165897" y="1343382"/>
            <a:ext cx="1691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01840" y="1128498"/>
            <a:ext cx="20840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Для каждого диапазона нахождение матрицы главных компонент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6085892" y="1314744"/>
            <a:ext cx="3453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025" y="1128498"/>
            <a:ext cx="23914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1. </a:t>
            </a:r>
            <a:r>
              <a:rPr lang="ru-RU" sz="1000" dirty="0" smtClean="0"/>
              <a:t>Очистка исходных данных</a:t>
            </a:r>
            <a:endParaRPr lang="ru-RU" sz="1000" dirty="0"/>
          </a:p>
          <a:p>
            <a:r>
              <a:rPr lang="ru-RU" sz="1000" dirty="0" smtClean="0"/>
              <a:t>2. Формирование нормированной целевой переменной</a:t>
            </a:r>
            <a:r>
              <a:rPr lang="en-US" sz="1000" dirty="0" smtClean="0"/>
              <a:t> </a:t>
            </a:r>
            <a:r>
              <a:rPr lang="ru-RU" sz="1000" dirty="0" smtClean="0"/>
              <a:t>по нескольким диапазонам</a:t>
            </a:r>
            <a:endParaRPr lang="ru-RU" dirty="0"/>
          </a:p>
          <a:p>
            <a:endParaRPr lang="ru-RU" sz="1000" dirty="0" smtClean="0"/>
          </a:p>
        </p:txBody>
      </p:sp>
      <p:sp>
        <p:nvSpPr>
          <p:cNvPr id="8" name="Стрелка вправо 7"/>
          <p:cNvSpPr/>
          <p:nvPr/>
        </p:nvSpPr>
        <p:spPr>
          <a:xfrm>
            <a:off x="3726481" y="1322598"/>
            <a:ext cx="2479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92706" y="983984"/>
            <a:ext cx="1226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Входной тренд</a:t>
            </a:r>
          </a:p>
        </p:txBody>
      </p:sp>
      <p:sp>
        <p:nvSpPr>
          <p:cNvPr id="11" name="Стрелка вправо 10"/>
          <p:cNvSpPr/>
          <p:nvPr/>
        </p:nvSpPr>
        <p:spPr>
          <a:xfrm>
            <a:off x="8124154" y="1302483"/>
            <a:ext cx="26697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612486" y="1544800"/>
            <a:ext cx="7787802" cy="666697"/>
          </a:xfrm>
          <a:prstGeom prst="bentConnector3">
            <a:avLst>
              <a:gd name="adj1" fmla="val -3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1084971" y="2412848"/>
            <a:ext cx="31944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/>
              <a:t>Формирование набора разделяющих </a:t>
            </a:r>
            <a:r>
              <a:rPr lang="ru-RU" sz="1000" dirty="0" smtClean="0"/>
              <a:t>плоскостей по взаимному разграничению между диапазонами</a:t>
            </a:r>
            <a:endParaRPr lang="ru-RU" sz="1000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624981" y="2627732"/>
            <a:ext cx="4724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18732" y="2211498"/>
            <a:ext cx="6249" cy="79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6431281" y="1107095"/>
            <a:ext cx="169287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Пересчёт входного набора с отбрасыванием незначащих компонент</a:t>
            </a:r>
            <a:endParaRPr lang="ru-RU" sz="1000" dirty="0"/>
          </a:p>
        </p:txBody>
      </p:sp>
      <p:sp>
        <p:nvSpPr>
          <p:cNvPr id="17" name="Стрелка вправо 16"/>
          <p:cNvSpPr/>
          <p:nvPr/>
        </p:nvSpPr>
        <p:spPr>
          <a:xfrm>
            <a:off x="7761964" y="2611674"/>
            <a:ext cx="2287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4279392" y="2627732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47728" y="2412848"/>
            <a:ext cx="3214236" cy="900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Для каждого из диапазона формирование функций плотности вероятностей для каждой разделяющей плоскости на основе элементов из этого диапазона</a:t>
            </a:r>
            <a:endParaRPr lang="ru-RU" sz="1000" dirty="0"/>
          </a:p>
        </p:txBody>
      </p:sp>
      <p:sp>
        <p:nvSpPr>
          <p:cNvPr id="20" name="Стрелка вправо 19"/>
          <p:cNvSpPr/>
          <p:nvPr/>
        </p:nvSpPr>
        <p:spPr>
          <a:xfrm>
            <a:off x="624980" y="3987962"/>
            <a:ext cx="4599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>
            <a:off x="4279392" y="3952506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547728" y="3748850"/>
            <a:ext cx="3153971" cy="89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Формирование вероятностей повышения или понижения тренда как суммы вероятностей принадлежности к диапазонам выше или ниже нуля соответственно </a:t>
            </a:r>
            <a:endParaRPr lang="ru-RU" sz="1000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1084971" y="3773078"/>
            <a:ext cx="319442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Перерасчёт полного набора компонент через функции плотностей вероятностей в вероятности принадлежности к каждому из диапазонов </a:t>
            </a:r>
            <a:endParaRPr lang="ru-RU" sz="1000" dirty="0"/>
          </a:p>
        </p:txBody>
      </p:sp>
      <p:sp>
        <p:nvSpPr>
          <p:cNvPr id="27" name="Стрелка вправо 26"/>
          <p:cNvSpPr/>
          <p:nvPr/>
        </p:nvSpPr>
        <p:spPr>
          <a:xfrm>
            <a:off x="7701699" y="3952506"/>
            <a:ext cx="260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7666337" y="3641203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Результат</a:t>
            </a:r>
            <a:endParaRPr lang="ru-RU" sz="12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8" y="3883899"/>
            <a:ext cx="621846" cy="621846"/>
          </a:xfrm>
          <a:prstGeom prst="rect">
            <a:avLst/>
          </a:prstGeom>
        </p:spPr>
      </p:pic>
      <p:cxnSp>
        <p:nvCxnSpPr>
          <p:cNvPr id="31" name="Соединительная линия уступом 30"/>
          <p:cNvCxnSpPr>
            <a:stCxn id="17" idx="3"/>
          </p:cNvCxnSpPr>
          <p:nvPr/>
        </p:nvCxnSpPr>
        <p:spPr>
          <a:xfrm flipH="1">
            <a:off x="602561" y="2853990"/>
            <a:ext cx="7388122" cy="725560"/>
          </a:xfrm>
          <a:prstGeom prst="bentConnector3">
            <a:avLst>
              <a:gd name="adj1" fmla="val -30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02561" y="3579550"/>
            <a:ext cx="7991" cy="75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637</Words>
  <Application>Microsoft Office PowerPoint</Application>
  <PresentationFormat>Экран (16:9)</PresentationFormat>
  <Paragraphs>174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Roboto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торгового робота для фондового рынка на основе использования технического анализа и машинного обучения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Для часового таймфрейма за 250 торговых дней на 18.04.2025 при комиссии брокера 0.05% </vt:lpstr>
      <vt:lpstr>Схема вероятностного алгоритма</vt:lpstr>
      <vt:lpstr>Подходы к улучшению алгоритма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Lobanov Sergey</cp:lastModifiedBy>
  <cp:revision>56</cp:revision>
  <dcterms:modified xsi:type="dcterms:W3CDTF">2025-04-23T13:57:22Z</dcterms:modified>
</cp:coreProperties>
</file>